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view3D>
      <c:rotX val="-3"/>
      <c:hPercent val="29"/>
      <c:rotY val="359"/>
      <c:depthPercent val="31"/>
      <c:rAngAx val="0"/>
      <c:perspective val="30"/>
    </c:view3D>
    <c:floor>
      <c:spPr>
        <a:noFill/>
        <a:ln>
          <a:noFill/>
        </a:ln>
        <a:effectLst/>
        <a:sp3d/>
      </c:spPr>
    </c:floor>
    <c:sideWall>
      <c:spPr>
        <a:noFill/>
        <a:ln>
          <a:noFill/>
        </a:ln>
        <a:effectLst/>
        <a:sp3d/>
      </c:spPr>
    </c:sideWall>
    <c:backWall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Flash</c:v>
                </c:pt>
              </c:strCache>
            </c:strRef>
          </c:tx>
          <c:spPr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254000" dist="0" dir="7320000">
                <a:srgbClr val="000000">
                  <a:alpha val="55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129058" dir="2700000">
                        <a:srgbClr val="000000">
                          <a:alpha val="48275"/>
                        </a:srgbClr>
                      </a:outerShdw>
                    </a:effectLst>
                    <a:latin typeface="Helvetica Neue Light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Tiny</c:v>
                </c:pt>
                <c:pt idx="1">
                  <c:v>RasPi</c:v>
                </c:pt>
                <c:pt idx="2">
                  <c:v>IOTA</c:v>
                </c:pt>
                <c:pt idx="3">
                  <c:v>Ethereum (full)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1.000000</c:v>
                </c:pt>
                <c:pt idx="1">
                  <c:v>1500.000000</c:v>
                </c:pt>
                <c:pt idx="2">
                  <c:v>1000.000000</c:v>
                </c:pt>
                <c:pt idx="3">
                  <c:v>10000.000000</c:v>
                </c:pt>
              </c:numCache>
            </c:numRef>
          </c:val>
          <c:shape val="box"/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Write</c:v>
                </c:pt>
              </c:strCache>
            </c:strRef>
          </c:tx>
          <c:spPr>
            <a:blipFill rotWithShape="1">
              <a:blip r:embed="rId3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254000" dist="0" dir="7320000">
                <a:srgbClr val="000000">
                  <a:alpha val="55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129058" dir="2700000">
                        <a:srgbClr val="000000">
                          <a:alpha val="48275"/>
                        </a:srgbClr>
                      </a:outerShdw>
                    </a:effectLst>
                    <a:latin typeface="Helvetica Neue Light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Tiny</c:v>
                </c:pt>
                <c:pt idx="1">
                  <c:v>RasPi</c:v>
                </c:pt>
                <c:pt idx="2">
                  <c:v>IOTA</c:v>
                </c:pt>
                <c:pt idx="3">
                  <c:v>Ethereum (full)</c:v>
                </c:pt>
              </c:strCache>
            </c:strRef>
          </c:cat>
          <c:val>
            <c:numRef>
              <c:f>Sheet1!$B$3:$E$3</c:f>
              <c:numCache>
                <c:ptCount val="4"/>
                <c:pt idx="0">
                  <c:v>1.000000</c:v>
                </c:pt>
                <c:pt idx="1">
                  <c:v>10.000000</c:v>
                </c:pt>
                <c:pt idx="2">
                  <c:v>1000.000000</c:v>
                </c:pt>
                <c:pt idx="3">
                  <c:v>10000.000000</c:v>
                </c:pt>
              </c:numCache>
            </c:numRef>
          </c:val>
          <c:shape val="box"/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RAM</c:v>
                </c:pt>
              </c:strCache>
            </c:strRef>
          </c:tx>
          <c:spPr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254000" dist="0" dir="7320000">
                <a:srgbClr val="000000">
                  <a:alpha val="55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129058" dir="2700000">
                        <a:srgbClr val="000000">
                          <a:alpha val="48275"/>
                        </a:srgbClr>
                      </a:outerShdw>
                    </a:effectLst>
                    <a:latin typeface="Helvetica Neue Light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Tiny</c:v>
                </c:pt>
                <c:pt idx="1">
                  <c:v>RasPi</c:v>
                </c:pt>
                <c:pt idx="2">
                  <c:v>IOTA</c:v>
                </c:pt>
                <c:pt idx="3">
                  <c:v>Ethereum (full)</c:v>
                </c:pt>
              </c:strCache>
            </c:strRef>
          </c:cat>
          <c:val>
            <c:numRef>
              <c:f>Sheet1!$B$4:$E$4</c:f>
              <c:numCache>
                <c:ptCount val="4"/>
                <c:pt idx="0">
                  <c:v>0.004000</c:v>
                </c:pt>
                <c:pt idx="1">
                  <c:v>1250.000000</c:v>
                </c:pt>
                <c:pt idx="2">
                  <c:v>5000.000000</c:v>
                </c:pt>
                <c:pt idx="3">
                  <c:v>10000.000000</c:v>
                </c:pt>
              </c:numCache>
            </c:numRef>
          </c:val>
          <c:shape val="box"/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MIPS</c:v>
                </c:pt>
              </c:strCache>
            </c:strRef>
          </c:tx>
          <c:spPr>
            <a:blipFill rotWithShape="1">
              <a:blip r:embed="rId5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254000" dist="0" dir="7320000">
                <a:srgbClr val="000000">
                  <a:alpha val="55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129058" dir="2700000">
                        <a:srgbClr val="000000">
                          <a:alpha val="48275"/>
                        </a:srgbClr>
                      </a:outerShdw>
                    </a:effectLst>
                    <a:latin typeface="Helvetica Neue Light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Tiny</c:v>
                </c:pt>
                <c:pt idx="1">
                  <c:v>RasPi</c:v>
                </c:pt>
                <c:pt idx="2">
                  <c:v>IOTA</c:v>
                </c:pt>
                <c:pt idx="3">
                  <c:v>Ethereum (full)</c:v>
                </c:pt>
              </c:strCache>
            </c:strRef>
          </c:cat>
          <c:val>
            <c:numRef>
              <c:f>Sheet1!$B$5:$E$5</c:f>
              <c:numCache>
                <c:ptCount val="4"/>
                <c:pt idx="0">
                  <c:v>4.000000</c:v>
                </c:pt>
                <c:pt idx="1">
                  <c:v>250.000000</c:v>
                </c:pt>
                <c:pt idx="2">
                  <c:v>5000.000000</c:v>
                </c:pt>
                <c:pt idx="3">
                  <c:v>10000.000000</c:v>
                </c:pt>
              </c:numCache>
            </c:numRef>
          </c:val>
          <c:shape val="box"/>
        </c:ser>
        <c:gapWidth val="40"/>
        <c:gapDepth val="150"/>
        <c:shape val="box"/>
        <c:axId val="2094734552"/>
        <c:axId val="2094734553"/>
        <c:axId val="2094734554"/>
      </c:bar3D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300" u="none">
                <a:solidFill>
                  <a:srgbClr val="FFFFFF"/>
                </a:solidFill>
                <a:latin typeface="Helvetica Neue Ligh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one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400" u="none">
                <a:solidFill>
                  <a:srgbClr val="FFFFFF"/>
                </a:solidFill>
                <a:latin typeface="Helvetica Neue Light"/>
              </a:defRPr>
            </a:pPr>
          </a:p>
        </c:txPr>
        <c:crossAx val="2094734552"/>
        <c:crosses val="autoZero"/>
        <c:crossBetween val="between"/>
        <c:majorUnit val="2500"/>
        <c:minorUnit val="1250"/>
      </c:valAx>
      <c:serAx>
        <c:axId val="209473455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 w="12700" cap="flat">
            <a:noFill/>
            <a:prstDash val="solid"/>
            <a:miter lim="400000"/>
          </a:ln>
        </c:spPr>
        <c:crossAx val="2094734553"/>
        <c:crosses val="autoZero"/>
        <c:tickLblSkip val="1"/>
      </c:ser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143070724_2880x2159.jpeg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143070716_1012x1350.jpeg"/>
          <p:cNvSpPr/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143070716_1012x1350.jpeg"/>
          <p:cNvSpPr/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143070718_1000x750.jpeg"/>
          <p:cNvSpPr/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24_2880x2159.jpeg"/>
          <p:cNvSpPr/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143070716_1012x1350.jpeg"/>
          <p:cNvSpPr/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hyperlink" Target="http://sofie-iot.eu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lockchains and IoT: a reality check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Blockchains and IoT: a reality check</a:t>
            </a:r>
          </a:p>
        </p:txBody>
      </p:sp>
      <p:sp>
        <p:nvSpPr>
          <p:cNvPr id="120" name="Pekka Nikander, Aalto University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Pekka Nikander, Aalto University</a:t>
            </a:r>
          </a:p>
          <a:p>
            <a:pPr/>
            <a:r>
              <a:t>IoT Week 2018, Bilbao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ality che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Reality check</a:t>
            </a:r>
          </a:p>
        </p:txBody>
      </p:sp>
      <p:graphicFrame>
        <p:nvGraphicFramePr>
          <p:cNvPr id="155" name="Table"/>
          <p:cNvGraphicFramePr/>
          <p:nvPr/>
        </p:nvGraphicFramePr>
        <p:xfrm>
          <a:off x="1473200" y="3759200"/>
          <a:ext cx="21437600" cy="80391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3572933"/>
                <a:gridCol w="3572933"/>
                <a:gridCol w="3572933"/>
                <a:gridCol w="3572933"/>
                <a:gridCol w="3572933"/>
                <a:gridCol w="3572933"/>
              </a:tblGrid>
              <a:tr h="1349717">
                <a:tc>
                  <a:txBody>
                    <a:bodyPr/>
                    <a:lstStyle/>
                    <a:p>
                      <a:pPr algn="ctr">
                        <a:defRPr sz="4600"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Tiny thing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RasPi 3+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IOTA full node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Ethereum  full node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Ethereum archive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CPU MIPS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40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2500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50 000 ?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100 000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100 000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RAM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4 kb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4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8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16 Gb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Storage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32 kb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32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20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20 Gb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1100 Gb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Read speed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600 Mbps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2 Gbps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&gt; 100 Mbps ?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~ 1 Gbps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~ 1 Gbps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Write speed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&lt; 100 kbps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 ~ 1 Mbps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&gt; 100 Mbps ?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~1 Gbps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~ 1 Gbps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152997">
                <a:tc>
                  <a:txBody>
                    <a:bodyPr/>
                    <a:lstStyle/>
                    <a:p>
                      <a:pPr algn="ctr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Node cost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&lt; $5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&lt; $40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&gt; $200 ?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&gt; $500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6383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&gt; $2000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  <a:lnB w="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56" name="Some numbers are educated guesses.  IOTA numbers largely unknown."/>
          <p:cNvSpPr txBox="1"/>
          <p:nvPr/>
        </p:nvSpPr>
        <p:spPr>
          <a:xfrm>
            <a:off x="2064702" y="12499659"/>
            <a:ext cx="2025459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000"/>
            </a:pPr>
            <a:r>
              <a:t>Some numbers are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 educated guesses</a:t>
            </a:r>
            <a:r>
              <a:t>.  IOTA numbers largely unknown.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ality check ( in relative terms, Ethereum = 1 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Reality check ( </a:t>
            </a:r>
            <a:r>
              <a:rPr sz="7200"/>
              <a:t>in relative terms, Ethereum = 1 </a:t>
            </a:r>
            <a:r>
              <a:t>)</a:t>
            </a:r>
          </a:p>
        </p:txBody>
      </p:sp>
      <p:graphicFrame>
        <p:nvGraphicFramePr>
          <p:cNvPr id="159" name="3D Column Chart"/>
          <p:cNvGraphicFramePr/>
          <p:nvPr/>
        </p:nvGraphicFramePr>
        <p:xfrm>
          <a:off x="1298732" y="3152078"/>
          <a:ext cx="21607854" cy="7323412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grpSp>
        <p:nvGrpSpPr>
          <p:cNvPr id="162" name="Group"/>
          <p:cNvGrpSpPr/>
          <p:nvPr/>
        </p:nvGrpSpPr>
        <p:grpSpPr>
          <a:xfrm>
            <a:off x="4351191" y="10843783"/>
            <a:ext cx="15681618" cy="969234"/>
            <a:chOff x="0" y="0"/>
            <a:chExt cx="15681616" cy="969233"/>
          </a:xfrm>
        </p:grpSpPr>
        <p:sp>
          <p:nvSpPr>
            <p:cNvPr id="160" name="What we need"/>
            <p:cNvSpPr txBox="1"/>
            <p:nvPr/>
          </p:nvSpPr>
          <p:spPr>
            <a:xfrm>
              <a:off x="10982718" y="0"/>
              <a:ext cx="4698899" cy="969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What we need</a:t>
              </a:r>
            </a:p>
          </p:txBody>
        </p:sp>
        <p:sp>
          <p:nvSpPr>
            <p:cNvPr id="161" name="What we have"/>
            <p:cNvSpPr txBox="1"/>
            <p:nvPr/>
          </p:nvSpPr>
          <p:spPr>
            <a:xfrm>
              <a:off x="0" y="0"/>
              <a:ext cx="4617136" cy="969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What we have</a:t>
              </a:r>
            </a:p>
          </p:txBody>
        </p:sp>
      </p:grpSp>
      <p:sp>
        <p:nvSpPr>
          <p:cNvPr id="163" name="Line"/>
          <p:cNvSpPr/>
          <p:nvPr/>
        </p:nvSpPr>
        <p:spPr>
          <a:xfrm flipV="1">
            <a:off x="12192000" y="2764928"/>
            <a:ext cx="1" cy="8764561"/>
          </a:xfrm>
          <a:prstGeom prst="line">
            <a:avLst/>
          </a:prstGeom>
          <a:ln w="508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/>
            </a:pPr>
          </a:p>
        </p:txBody>
      </p:sp>
      <p:sp>
        <p:nvSpPr>
          <p:cNvPr id="164" name="Note: No mining involved here, merely keeping up to date"/>
          <p:cNvSpPr txBox="1"/>
          <p:nvPr/>
        </p:nvSpPr>
        <p:spPr>
          <a:xfrm>
            <a:off x="3745931" y="12218305"/>
            <a:ext cx="16713455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200"/>
            </a:pPr>
            <a:r>
              <a:t>Note: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No mining</a:t>
            </a:r>
            <a:r>
              <a:t> involved here, merely keeping up to 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oughest aspe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Toughest aspects</a:t>
            </a:r>
          </a:p>
        </p:txBody>
      </p:sp>
      <p:sp>
        <p:nvSpPr>
          <p:cNvPr id="167" name="Cost: Cannot afford a full DLT node ( &gt; $200 ) everywher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Cost</a:t>
            </a:r>
            <a:r>
              <a:t>: Cannot afford a full DLT node ( &gt; $200 ) everywhere</a:t>
            </a:r>
          </a:p>
          <a:p>
            <a:pPr lvl="1">
              <a:buBlip>
                <a:blip r:embed="rId2"/>
              </a:buBlip>
            </a:pPr>
            <a:r>
              <a:t>Even if can afford storage space, not the storage I/O speed</a:t>
            </a:r>
          </a:p>
          <a:p>
            <a:pPr>
              <a:buBlip>
                <a:blip r:embed="rId2"/>
              </a:buBlip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Latency</a:t>
            </a:r>
            <a:r>
              <a:t>: Often &lt; 2 seconds vs. minutes or hours in DLT</a:t>
            </a:r>
          </a:p>
          <a:p>
            <a:pPr>
              <a:buBlip>
                <a:blip r:embed="rId2"/>
              </a:buBlip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Intermittent connectivity</a:t>
            </a:r>
            <a:r>
              <a:t>: IoT must work even if Internet is down</a:t>
            </a:r>
          </a:p>
          <a:p>
            <a:pPr lvl="1">
              <a:buBlip>
                <a:blip r:embed="rId2"/>
              </a:buBlip>
            </a:pPr>
            <a:r>
              <a:t>Sometimes possible to tolerate reduced functionality for a while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Verdi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Verdict</a:t>
            </a:r>
          </a:p>
        </p:txBody>
      </p:sp>
      <p:sp>
        <p:nvSpPr>
          <p:cNvPr id="170" name="DLTs don’t help individual IoT systems: you need trusted nodes anywa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DLTs don’t help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individual</a:t>
            </a:r>
            <a:r>
              <a:t> IoT systems: you need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trusted</a:t>
            </a:r>
            <a:r>
              <a:t> nodes anyway</a:t>
            </a:r>
          </a:p>
          <a:p>
            <a:pPr>
              <a:buBlip>
                <a:blip r:embed="rId2"/>
              </a:buBlip>
            </a:pPr>
            <a:r>
              <a:t>DLTs may be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useful </a:t>
            </a:r>
            <a:r>
              <a:t>for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inter-connecting</a:t>
            </a:r>
            <a:r>
              <a:t> IoT systems</a:t>
            </a:r>
          </a:p>
          <a:p>
            <a:pPr lvl="1">
              <a:buBlip>
                <a:blip r:embed="rId2"/>
              </a:buBlip>
            </a:pPr>
            <a:r>
              <a:t>Cf. e.g. the EU H2020 project SOFIE, </a:t>
            </a:r>
            <a:r>
              <a:rPr u="sng">
                <a:hlinkClick r:id="rId3" invalidUrl="" action="" tgtFrame="" tooltip="" history="1" highlightClick="0" endSnd="0"/>
              </a:rPr>
              <a:t>http://sofie-iot.eu</a:t>
            </a:r>
          </a:p>
          <a:p>
            <a:pPr>
              <a:buBlip>
                <a:blip r:embed="rId2"/>
              </a:buBlip>
            </a:pPr>
            <a:r>
              <a:t>DLTs are </a:t>
            </a:r>
            <a:r>
              <a:rPr b="1" i="1">
                <a:latin typeface="Helvetica Neue"/>
                <a:ea typeface="Helvetica Neue"/>
                <a:cs typeface="Helvetica Neue"/>
                <a:sym typeface="Helvetica Neue"/>
              </a:rPr>
              <a:t>not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 a panacea</a:t>
            </a:r>
            <a:r>
              <a:t> for IoT security problems</a:t>
            </a:r>
          </a:p>
          <a:p>
            <a:pPr lvl="1">
              <a:buBlip>
                <a:blip r:embed="rId2"/>
              </a:buBlip>
            </a:pPr>
            <a:r>
              <a:t>Among other things, public DLTs are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very</a:t>
            </a:r>
            <a:r>
              <a:t>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expensive</a:t>
            </a:r>
            <a:r>
              <a:t> to use</a:t>
            </a:r>
          </a:p>
          <a:p>
            <a:pPr lvl="1">
              <a:buBlip>
                <a:blip r:embed="rId2"/>
              </a:buBlip>
            </a:pPr>
            <a:r>
              <a:t>E.g. cost of computing in Ethereum ≈ 1 000 000 × computing in cloud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</a:t>
            </a:r>
          </a:p>
        </p:txBody>
      </p:sp>
      <p:sp>
        <p:nvSpPr>
          <p:cNvPr id="123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Introduction</a:t>
            </a:r>
          </a:p>
          <a:p>
            <a:pPr>
              <a:buBlip>
                <a:blip r:embed="rId2"/>
              </a:buBlip>
            </a:pPr>
            <a:r>
              <a:t>Constraint device characteristics</a:t>
            </a:r>
          </a:p>
          <a:p>
            <a:pPr>
              <a:buBlip>
                <a:blip r:embed="rId2"/>
              </a:buBlip>
            </a:pPr>
            <a:r>
              <a:t>Distributed Ledgers reality</a:t>
            </a:r>
          </a:p>
          <a:p>
            <a:pPr>
              <a:buBlip>
                <a:blip r:embed="rId2"/>
              </a:buBlip>
            </a:pPr>
            <a:r>
              <a:t>Toughest stuff in practice</a:t>
            </a:r>
          </a:p>
          <a:p>
            <a:pPr>
              <a:buBlip>
                <a:blip r:embed="rId2"/>
              </a:buBlip>
            </a:pPr>
            <a:r>
              <a:t>Conclusions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UNADJUSTEDNONRAW_thumb_1472.jpg" descr="UNADJUSTEDNONRAW_thumb_1472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500"/>
            <a:ext cx="9906000" cy="9613901"/>
          </a:xfrm>
          <a:prstGeom prst="rect">
            <a:avLst/>
          </a:prstGeom>
        </p:spPr>
      </p:pic>
      <p:sp>
        <p:nvSpPr>
          <p:cNvPr id="126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27" name="Blockchains are touted as the panacea for IoT securit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Blockchains are touted as the panacea for IoT security</a:t>
            </a:r>
          </a:p>
          <a:p>
            <a:pPr>
              <a:buBlip>
                <a:blip r:embed="rId3"/>
              </a:buBlip>
            </a:pPr>
            <a:r>
              <a:t>But blockchains are bulky</a:t>
            </a:r>
          </a:p>
          <a:p>
            <a:pPr>
              <a:buBlip>
                <a:blip r:embed="rId3"/>
              </a:buBlip>
            </a:pPr>
            <a:r>
              <a:t>Do they really fit with IoT?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500"/>
            <a:ext cx="9906000" cy="9613900"/>
          </a:xfrm>
          <a:prstGeom prst="rect">
            <a:avLst/>
          </a:prstGeom>
        </p:spPr>
      </p:pic>
      <p:sp>
        <p:nvSpPr>
          <p:cNvPr id="130" name="Constrained devi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Constrained devices</a:t>
            </a:r>
          </a:p>
        </p:txBody>
      </p:sp>
      <p:sp>
        <p:nvSpPr>
          <p:cNvPr id="131" name="Tiny thing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Tiny things</a:t>
            </a:r>
          </a:p>
          <a:p>
            <a:pPr lvl="1">
              <a:buBlip>
                <a:blip r:embed="rId3"/>
              </a:buBlip>
            </a:pPr>
            <a:r>
              <a:t>4 kb SRAM, 32 kb Flash</a:t>
            </a:r>
          </a:p>
          <a:p>
            <a:pPr lvl="1">
              <a:buBlip>
                <a:blip r:embed="rId3"/>
              </a:buBlip>
            </a:pPr>
            <a:r>
              <a:t>But often a 32 bit CPU </a:t>
            </a:r>
          </a:p>
          <a:p>
            <a:pPr>
              <a:buBlip>
                <a:blip r:embed="rId3"/>
              </a:buBlip>
            </a:pPr>
            <a:r>
              <a:t>Small devices</a:t>
            </a:r>
          </a:p>
          <a:p>
            <a:pPr lvl="1">
              <a:buBlip>
                <a:blip r:embed="rId3"/>
              </a:buBlip>
            </a:pPr>
            <a:r>
              <a:t>256 kb to 2 Mb of RAM</a:t>
            </a:r>
          </a:p>
          <a:p>
            <a:pPr lvl="1">
              <a:buBlip>
                <a:blip r:embed="rId3"/>
              </a:buBlip>
            </a:pPr>
            <a:r>
              <a:t>Few megabytes of Flash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499"/>
            <a:ext cx="9906000" cy="9613901"/>
          </a:xfrm>
          <a:prstGeom prst="rect">
            <a:avLst/>
          </a:prstGeom>
        </p:spPr>
      </p:pic>
      <p:sp>
        <p:nvSpPr>
          <p:cNvPr id="134" name="Distributed ledgers re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Distributed ledgers reality</a:t>
            </a:r>
          </a:p>
        </p:txBody>
      </p:sp>
      <p:sp>
        <p:nvSpPr>
          <p:cNvPr id="135" name="A full node is bulk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A full node is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bulky</a:t>
            </a:r>
          </a:p>
          <a:p>
            <a:pPr lvl="1">
              <a:buBlip>
                <a:blip r:embed="rId3"/>
              </a:buBlip>
            </a:pPr>
            <a:r>
              <a:t>even for IOTA…</a:t>
            </a:r>
          </a:p>
          <a:p>
            <a:pPr lvl="1">
              <a:buBlip>
                <a:blip r:embed="rId3"/>
              </a:buBlip>
            </a:pPr>
          </a:p>
          <a:p>
            <a:pPr>
              <a:buBlip>
                <a:blip r:embed="rId3"/>
              </a:buBlip>
            </a:pPr>
            <a:r>
              <a:t>Full node needed to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trust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>
              <a:buBlip>
                <a:blip r:embed="rId3"/>
              </a:buBlip>
            </a:pPr>
            <a:r>
              <a:t>Trust involves checking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500"/>
            <a:ext cx="9906000" cy="9613900"/>
          </a:xfrm>
          <a:prstGeom prst="rect">
            <a:avLst/>
          </a:prstGeom>
        </p:spPr>
      </p:pic>
      <p:sp>
        <p:nvSpPr>
          <p:cNvPr id="138" name="Ethereum system requir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Ethereum system requirements</a:t>
            </a:r>
          </a:p>
        </p:txBody>
      </p:sp>
      <p:sp>
        <p:nvSpPr>
          <p:cNvPr id="139" name="Ethereum archival node:   stores all of Ethereum histor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7785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Ethereum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archival</a:t>
            </a:r>
            <a:r>
              <a:t> node:  </a:t>
            </a:r>
            <a:br/>
            <a:r>
              <a:t>stores all of Ethereum history</a:t>
            </a:r>
          </a:p>
          <a:p>
            <a:pPr lvl="1" marL="115570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1.1 Tb of striped SSD </a:t>
            </a:r>
            <a:br/>
            <a:r>
              <a:t>( 2 x 1 Tb fast SSD )</a:t>
            </a:r>
          </a:p>
          <a:p>
            <a:pPr lvl="1" marL="115570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Server class fast PC</a:t>
            </a:r>
          </a:p>
          <a:p>
            <a:pPr lvl="1" marL="115570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Finland’s fastest available Internet connectivity</a:t>
            </a:r>
          </a:p>
          <a:p>
            <a:pPr marL="577850" indent="-577850" defTabSz="751205">
              <a:spcBef>
                <a:spcPts val="4600"/>
              </a:spcBef>
              <a:buBlip>
                <a:blip r:embed="rId3"/>
              </a:buBlip>
              <a:defRPr sz="4550">
                <a:effectLst>
                  <a:outerShdw sx="100000" sy="100000" kx="0" ky="0" algn="b" rotWithShape="0" blurRad="46228" dist="34671" dir="5400000">
                    <a:srgbClr val="000000"/>
                  </a:outerShdw>
                </a:effectLst>
              </a:defRPr>
            </a:pPr>
            <a:r>
              <a:t>Sync from zero: 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2 weeks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500"/>
            <a:ext cx="9906000" cy="9613900"/>
          </a:xfrm>
          <a:prstGeom prst="rect">
            <a:avLst/>
          </a:prstGeom>
        </p:spPr>
      </p:pic>
      <p:sp>
        <p:nvSpPr>
          <p:cNvPr id="142" name="Ethereum system requir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Ethereum system requirements</a:t>
            </a:r>
          </a:p>
        </p:txBody>
      </p:sp>
      <p:sp>
        <p:nvSpPr>
          <p:cNvPr id="143" name="Ethereum full node:   able to verify new transactions (and mine, with a GPU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Ethereum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full</a:t>
            </a:r>
            <a:r>
              <a:t> node:  </a:t>
            </a:r>
            <a:br/>
            <a:r>
              <a:t>able to verify new transactions (and mine, with a GPU)</a:t>
            </a:r>
          </a:p>
          <a:p>
            <a:pPr lvl="1">
              <a:buBlip>
                <a:blip r:embed="rId3"/>
              </a:buBlip>
            </a:pPr>
            <a:r>
              <a:t>10 Gb of storage</a:t>
            </a:r>
          </a:p>
          <a:p>
            <a:pPr lvl="1">
              <a:buBlip>
                <a:blip r:embed="rId3"/>
              </a:buBlip>
            </a:pPr>
            <a:r>
              <a:t>Minimum 4 Gb memory</a:t>
            </a:r>
          </a:p>
          <a:p>
            <a:pPr>
              <a:buBlip>
                <a:blip r:embed="rId3"/>
              </a:buBlip>
            </a:pPr>
            <a:r>
              <a:t>Sync from zero: 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about 2 hours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399" y="3111500"/>
            <a:ext cx="9906001" cy="9613900"/>
          </a:xfrm>
          <a:prstGeom prst="rect">
            <a:avLst/>
          </a:prstGeom>
        </p:spPr>
      </p:pic>
      <p:sp>
        <p:nvSpPr>
          <p:cNvPr id="146" name="Ethereum re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Ethereum reality</a:t>
            </a:r>
          </a:p>
        </p:txBody>
      </p:sp>
      <p:sp>
        <p:nvSpPr>
          <p:cNvPr id="147" name="Time to secure a transaction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</a:t>
            </a:r>
            <a:r>
              <a:t> to secure a transaction:</a:t>
            </a:r>
          </a:p>
          <a:p>
            <a:pPr lvl="1">
              <a:buBlip>
                <a:blip r:embed="rId3"/>
              </a:buBlip>
            </a:pPr>
            <a:r>
              <a:t>about 2 minutes</a:t>
            </a:r>
          </a:p>
          <a:p>
            <a:pPr>
              <a:buBlip>
                <a:blip r:embed="rId3"/>
              </a:buBlip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Cost</a:t>
            </a:r>
            <a:r>
              <a:t> to secure a transaction:</a:t>
            </a:r>
          </a:p>
          <a:p>
            <a:pPr lvl="1">
              <a:buBlip>
                <a:blip r:embed="rId3"/>
              </a:buBlip>
            </a:pPr>
            <a:r>
              <a:t>average today ~ $1*</a:t>
            </a:r>
          </a:p>
          <a:p>
            <a:pPr lvl="1">
              <a:buBlip>
                <a:blip r:embed="rId3"/>
              </a:buBlip>
            </a:pPr>
            <a:r>
              <a:t>very volatile: $ 0.40 – 4.15</a:t>
            </a:r>
          </a:p>
        </p:txBody>
      </p:sp>
      <p:sp>
        <p:nvSpPr>
          <p:cNvPr id="148" name="* For an average sized transaction. Mere fund transfer some $ 0.20 as of today."/>
          <p:cNvSpPr txBox="1"/>
          <p:nvPr/>
        </p:nvSpPr>
        <p:spPr>
          <a:xfrm>
            <a:off x="1129779" y="12626843"/>
            <a:ext cx="22124442" cy="857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pPr/>
            <a:r>
              <a:t>* For an average sized transaction. Mere fund transfer some $ 0.20 as of today.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9400" y="3111500"/>
            <a:ext cx="9906001" cy="9613901"/>
          </a:xfrm>
          <a:prstGeom prst="rect">
            <a:avLst/>
          </a:prstGeom>
        </p:spPr>
      </p:pic>
      <p:sp>
        <p:nvSpPr>
          <p:cNvPr id="151" name="IOTA re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IOTA reality</a:t>
            </a:r>
          </a:p>
        </p:txBody>
      </p:sp>
      <p:sp>
        <p:nvSpPr>
          <p:cNvPr id="152" name="IOTA full nod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IOTA full node</a:t>
            </a:r>
          </a:p>
          <a:p>
            <a:pPr lvl="1">
              <a:buBlip>
                <a:blip r:embed="rId3"/>
              </a:buBlip>
            </a:pPr>
            <a:r>
              <a:t>20+ GB of Storage</a:t>
            </a:r>
          </a:p>
          <a:p>
            <a:pPr lvl="1">
              <a:buBlip>
                <a:blip r:embed="rId3"/>
              </a:buBlip>
            </a:pPr>
            <a:r>
              <a:t>4+ GB of RAM</a:t>
            </a:r>
          </a:p>
          <a:p>
            <a:pPr lvl="1">
              <a:buBlip>
                <a:blip r:embed="rId3"/>
              </a:buBlip>
            </a:pPr>
            <a:r>
              <a:t>Server class PC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